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85" r:id="rId4"/>
    <p:sldId id="286" r:id="rId5"/>
    <p:sldId id="287" r:id="rId6"/>
    <p:sldId id="288" r:id="rId7"/>
    <p:sldId id="293" r:id="rId8"/>
    <p:sldId id="289" r:id="rId9"/>
    <p:sldId id="290" r:id="rId10"/>
    <p:sldId id="292" r:id="rId11"/>
    <p:sldId id="291" r:id="rId12"/>
    <p:sldId id="294" r:id="rId13"/>
    <p:sldId id="299" r:id="rId14"/>
    <p:sldId id="298" r:id="rId15"/>
    <p:sldId id="297" r:id="rId16"/>
    <p:sldId id="300" r:id="rId17"/>
    <p:sldId id="296" r:id="rId18"/>
    <p:sldId id="304" r:id="rId19"/>
    <p:sldId id="295" r:id="rId20"/>
    <p:sldId id="303" r:id="rId21"/>
    <p:sldId id="278"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6F2"/>
    <a:srgbClr val="FF9900"/>
    <a:srgbClr val="6666FF"/>
    <a:srgbClr val="0000FF"/>
    <a:srgbClr val="996633"/>
    <a:srgbClr val="9999FF"/>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9" autoAdjust="0"/>
  </p:normalViewPr>
  <p:slideViewPr>
    <p:cSldViewPr>
      <p:cViewPr varScale="1">
        <p:scale>
          <a:sx n="69" d="100"/>
          <a:sy n="69" d="100"/>
        </p:scale>
        <p:origin x="-1182" y="-102"/>
      </p:cViewPr>
      <p:guideLst>
        <p:guide orient="horz" pos="2160"/>
        <p:guide pos="2880"/>
      </p:guideLst>
    </p:cSldViewPr>
  </p:slideViewPr>
  <p:outlineViewPr>
    <p:cViewPr>
      <p:scale>
        <a:sx n="33" d="100"/>
        <a:sy n="33" d="100"/>
      </p:scale>
      <p:origin x="0" y="1145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18.10.2011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18.10.2011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18.10.2011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18.10.2011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18.10.2011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0" y="0"/>
            <a:ext cx="3609975" cy="1543050"/>
          </a:xfrm>
          <a:prstGeom prst="rect">
            <a:avLst/>
          </a:prstGeom>
          <a:noFill/>
          <a:ln w="9525">
            <a:noFill/>
            <a:miter lim="800000"/>
            <a:headEnd/>
            <a:tailEnd/>
          </a:ln>
          <a:effectLst/>
        </p:spPr>
      </p:pic>
      <p:pic>
        <p:nvPicPr>
          <p:cNvPr id="1029" name="Picture 5"/>
          <p:cNvPicPr>
            <a:picLocks noChangeAspect="1" noChangeArrowheads="1"/>
          </p:cNvPicPr>
          <p:nvPr/>
        </p:nvPicPr>
        <p:blipFill>
          <a:blip r:embed="rId3" cstate="print"/>
          <a:srcRect/>
          <a:stretch>
            <a:fillRect/>
          </a:stretch>
        </p:blipFill>
        <p:spPr bwMode="auto">
          <a:xfrm>
            <a:off x="0" y="6248400"/>
            <a:ext cx="9144000" cy="609600"/>
          </a:xfrm>
          <a:prstGeom prst="rect">
            <a:avLst/>
          </a:prstGeom>
          <a:noFill/>
          <a:ln w="9525">
            <a:noFill/>
            <a:miter lim="800000"/>
            <a:headEnd/>
            <a:tailEnd/>
          </a:ln>
          <a:effectLst/>
        </p:spPr>
      </p:pic>
      <p:sp>
        <p:nvSpPr>
          <p:cNvPr id="6" name="Заголовок 5"/>
          <p:cNvSpPr>
            <a:spLocks noGrp="1"/>
          </p:cNvSpPr>
          <p:nvPr>
            <p:ph type="ctrTitle"/>
          </p:nvPr>
        </p:nvSpPr>
        <p:spPr>
          <a:xfrm>
            <a:off x="428596" y="1285860"/>
            <a:ext cx="8358246" cy="3857652"/>
          </a:xfrm>
        </p:spPr>
        <p:txBody>
          <a:bodyPr>
            <a:noAutofit/>
          </a:bodyPr>
          <a:lstStyle/>
          <a:p>
            <a:r>
              <a:rPr lang="ru-RU" sz="4800" b="1" dirty="0" smtClean="0">
                <a:solidFill>
                  <a:schemeClr val="tx2">
                    <a:lumMod val="50000"/>
                  </a:schemeClr>
                </a:solidFill>
                <a:latin typeface="Bookman Old Style" pitchFamily="18" charset="0"/>
              </a:rPr>
              <a:t>Организация введения ФГОС ООО </a:t>
            </a:r>
            <a:br>
              <a:rPr lang="ru-RU" sz="4800" b="1" dirty="0" smtClean="0">
                <a:solidFill>
                  <a:schemeClr val="tx2">
                    <a:lumMod val="50000"/>
                  </a:schemeClr>
                </a:solidFill>
                <a:latin typeface="Bookman Old Style" pitchFamily="18" charset="0"/>
              </a:rPr>
            </a:br>
            <a:r>
              <a:rPr lang="ru-RU" sz="4800" b="1" dirty="0" smtClean="0">
                <a:solidFill>
                  <a:schemeClr val="tx2">
                    <a:lumMod val="50000"/>
                  </a:schemeClr>
                </a:solidFill>
                <a:latin typeface="Bookman Old Style" pitchFamily="18" charset="0"/>
              </a:rPr>
              <a:t>в общеобразовательных учреждениях Красноярского края</a:t>
            </a:r>
            <a:endParaRPr lang="en-US" sz="4800" b="1" dirty="0">
              <a:solidFill>
                <a:schemeClr val="tx2">
                  <a:lumMod val="50000"/>
                </a:schemeClr>
              </a:solidFill>
              <a:latin typeface="Bookman Old Styl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a:bodyPr>
          <a:lstStyle/>
          <a:p>
            <a:r>
              <a:rPr lang="ru-RU" sz="3600" b="1" dirty="0" smtClean="0"/>
              <a:t>Мероприятия программы 2012 г.</a:t>
            </a:r>
            <a:endParaRPr lang="ru-RU" sz="3600" b="1" dirty="0"/>
          </a:p>
        </p:txBody>
      </p:sp>
      <p:sp>
        <p:nvSpPr>
          <p:cNvPr id="9" name="Содержимое 8"/>
          <p:cNvSpPr>
            <a:spLocks noGrp="1"/>
          </p:cNvSpPr>
          <p:nvPr>
            <p:ph idx="1"/>
          </p:nvPr>
        </p:nvSpPr>
        <p:spPr>
          <a:xfrm>
            <a:off x="457200" y="1857364"/>
            <a:ext cx="8229600" cy="4268799"/>
          </a:xfrm>
        </p:spPr>
        <p:txBody>
          <a:bodyPr>
            <a:normAutofit fontScale="62500" lnSpcReduction="20000"/>
          </a:bodyPr>
          <a:lstStyle/>
          <a:p>
            <a:pPr>
              <a:buNone/>
            </a:pP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формирование перечня учебного оборудования для проведения его апробации </a:t>
            </a:r>
            <a:r>
              <a:rPr lang="ru-RU" dirty="0" smtClean="0">
                <a:latin typeface="Times New Roman" pitchFamily="18" charset="0"/>
                <a:cs typeface="Times New Roman" pitchFamily="18" charset="0"/>
              </a:rPr>
              <a:t>в следующих видах </a:t>
            </a:r>
            <a:r>
              <a:rPr lang="ru-RU" dirty="0" smtClean="0">
                <a:latin typeface="Times New Roman" pitchFamily="18" charset="0"/>
                <a:cs typeface="Times New Roman" pitchFamily="18" charset="0"/>
              </a:rPr>
              <a:t>муниципальных общеобразовательных </a:t>
            </a:r>
            <a:r>
              <a:rPr lang="ru-RU" dirty="0" smtClean="0">
                <a:latin typeface="Times New Roman" pitchFamily="18" charset="0"/>
                <a:cs typeface="Times New Roman" pitchFamily="18" charset="0"/>
              </a:rPr>
              <a:t>учреждений Красноярского края:</a:t>
            </a:r>
          </a:p>
          <a:p>
            <a:r>
              <a:rPr lang="ru-RU" dirty="0" smtClean="0">
                <a:latin typeface="Times New Roman" pitchFamily="18" charset="0"/>
                <a:cs typeface="Times New Roman" pitchFamily="18" charset="0"/>
              </a:rPr>
              <a:t>гимназия;</a:t>
            </a:r>
          </a:p>
          <a:p>
            <a:r>
              <a:rPr lang="ru-RU" dirty="0" smtClean="0">
                <a:latin typeface="Times New Roman" pitchFamily="18" charset="0"/>
                <a:cs typeface="Times New Roman" pitchFamily="18" charset="0"/>
              </a:rPr>
              <a:t>лицей;</a:t>
            </a:r>
          </a:p>
          <a:p>
            <a:r>
              <a:rPr lang="ru-RU" dirty="0" smtClean="0">
                <a:latin typeface="Times New Roman" pitchFamily="18" charset="0"/>
                <a:cs typeface="Times New Roman" pitchFamily="18" charset="0"/>
              </a:rPr>
              <a:t>средняя и основная общеобразовательная школа, расположенная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городском населенном пункте;</a:t>
            </a:r>
          </a:p>
          <a:p>
            <a:r>
              <a:rPr lang="ru-RU" dirty="0" smtClean="0">
                <a:latin typeface="Times New Roman" pitchFamily="18" charset="0"/>
                <a:cs typeface="Times New Roman" pitchFamily="18" charset="0"/>
              </a:rPr>
              <a:t>средняя и основная общеобразовательная школа, расположенная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сельском населенном пункте;</a:t>
            </a:r>
          </a:p>
          <a:p>
            <a:r>
              <a:rPr lang="ru-RU" dirty="0" smtClean="0">
                <a:latin typeface="Times New Roman" pitchFamily="18" charset="0"/>
                <a:cs typeface="Times New Roman" pitchFamily="18" charset="0"/>
              </a:rPr>
              <a:t>средняя и основная малокомплектная общеобразовательная школа, расположенная в сельском населенном пункте;</a:t>
            </a:r>
          </a:p>
          <a:p>
            <a:pPr>
              <a:buNone/>
            </a:pP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приобретение учебного оборудования для проведения апробации</a:t>
            </a:r>
            <a:r>
              <a:rPr lang="ru-RU" dirty="0" smtClean="0">
                <a:latin typeface="Times New Roman" pitchFamily="18" charset="0"/>
                <a:cs typeface="Times New Roman" pitchFamily="18" charset="0"/>
              </a:rPr>
              <a:t>, проведение апробации учебного оборудования в 5 муниципальных общеобразовательных учреждениях Красноярского края (отобранных на конкурсных условиях) на сумму</a:t>
            </a:r>
            <a:r>
              <a:rPr lang="ru-RU" b="1" dirty="0" smtClean="0">
                <a:latin typeface="Times New Roman" pitchFamily="18" charset="0"/>
                <a:cs typeface="Times New Roman" pitchFamily="18" charset="0"/>
              </a:rPr>
              <a:t> 30,0 млн. руб</a:t>
            </a:r>
            <a:r>
              <a:rPr lang="ru-RU"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a:bodyPr>
          <a:lstStyle/>
          <a:p>
            <a:r>
              <a:rPr lang="ru-RU" sz="3600" b="1" dirty="0" smtClean="0"/>
              <a:t>Мероприятия программы 2012 г.</a:t>
            </a:r>
            <a:endParaRPr lang="ru-RU" sz="3600" b="1" dirty="0"/>
          </a:p>
        </p:txBody>
      </p:sp>
      <p:sp>
        <p:nvSpPr>
          <p:cNvPr id="9" name="Содержимое 8"/>
          <p:cNvSpPr>
            <a:spLocks noGrp="1"/>
          </p:cNvSpPr>
          <p:nvPr>
            <p:ph idx="1"/>
          </p:nvPr>
        </p:nvSpPr>
        <p:spPr>
          <a:xfrm>
            <a:off x="457200" y="1857364"/>
            <a:ext cx="8229600" cy="4268799"/>
          </a:xfrm>
        </p:spPr>
        <p:txBody>
          <a:bodyPr>
            <a:normAutofit fontScale="62500" lnSpcReduction="20000"/>
          </a:bodyPr>
          <a:lstStyle/>
          <a:p>
            <a:pPr>
              <a:buNone/>
            </a:pPr>
            <a:r>
              <a:rPr lang="ru-RU" dirty="0" smtClean="0"/>
              <a:t>- </a:t>
            </a:r>
            <a:r>
              <a:rPr lang="ru-RU" b="1" dirty="0" smtClean="0">
                <a:latin typeface="Times New Roman" pitchFamily="18" charset="0"/>
                <a:cs typeface="Times New Roman" pitchFamily="18" charset="0"/>
              </a:rPr>
              <a:t>формирование</a:t>
            </a:r>
            <a:r>
              <a:rPr lang="ru-RU" dirty="0" smtClean="0">
                <a:latin typeface="Times New Roman" pitchFamily="18" charset="0"/>
                <a:cs typeface="Times New Roman" pitchFamily="18" charset="0"/>
              </a:rPr>
              <a:t> по результатам апробации учебного оборудования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5 муниципальных общеобразовательных учреждениях Красноярского </a:t>
            </a:r>
            <a:r>
              <a:rPr lang="ru-RU" b="1" dirty="0" smtClean="0">
                <a:latin typeface="Times New Roman" pitchFamily="18" charset="0"/>
                <a:cs typeface="Times New Roman" pitchFamily="18" charset="0"/>
              </a:rPr>
              <a:t>края перечней минимального учебного оборудования</a:t>
            </a:r>
            <a:r>
              <a:rPr lang="ru-RU" dirty="0" smtClean="0">
                <a:latin typeface="Times New Roman" pitchFamily="18" charset="0"/>
                <a:cs typeface="Times New Roman" pitchFamily="18" charset="0"/>
              </a:rPr>
              <a:t>, необходимого для соблюдения требований федерального государственного образовательного стандарта основного общего образования для следующих видов общеобразовательных учреждений:</a:t>
            </a:r>
          </a:p>
          <a:p>
            <a:r>
              <a:rPr lang="ru-RU" dirty="0" smtClean="0">
                <a:latin typeface="Times New Roman" pitchFamily="18" charset="0"/>
                <a:cs typeface="Times New Roman" pitchFamily="18" charset="0"/>
              </a:rPr>
              <a:t>гимназия;</a:t>
            </a:r>
          </a:p>
          <a:p>
            <a:r>
              <a:rPr lang="ru-RU" dirty="0" smtClean="0">
                <a:latin typeface="Times New Roman" pitchFamily="18" charset="0"/>
                <a:cs typeface="Times New Roman" pitchFamily="18" charset="0"/>
              </a:rPr>
              <a:t>лицей;</a:t>
            </a:r>
          </a:p>
          <a:p>
            <a:r>
              <a:rPr lang="ru-RU" dirty="0" smtClean="0">
                <a:latin typeface="Times New Roman" pitchFamily="18" charset="0"/>
                <a:cs typeface="Times New Roman" pitchFamily="18" charset="0"/>
              </a:rPr>
              <a:t>средняя и основная общеобразовательная школа, расположенная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городском населенном пункте;</a:t>
            </a:r>
          </a:p>
          <a:p>
            <a:r>
              <a:rPr lang="ru-RU" dirty="0" smtClean="0">
                <a:latin typeface="Times New Roman" pitchFamily="18" charset="0"/>
                <a:cs typeface="Times New Roman" pitchFamily="18" charset="0"/>
              </a:rPr>
              <a:t>средняя и основная общеобразовательная школа, расположенная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сельском населенном пункте;</a:t>
            </a:r>
          </a:p>
          <a:p>
            <a:r>
              <a:rPr lang="ru-RU" dirty="0" smtClean="0">
                <a:latin typeface="Times New Roman" pitchFamily="18" charset="0"/>
                <a:cs typeface="Times New Roman" pitchFamily="18" charset="0"/>
              </a:rPr>
              <a:t>средняя и основная малокомплектная общеобразовательная школа, расположенная в сельском населенном пункте;</a:t>
            </a: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a:bodyPr>
          <a:lstStyle/>
          <a:p>
            <a:r>
              <a:rPr lang="ru-RU" sz="3600" b="1" dirty="0" smtClean="0">
                <a:latin typeface="Times New Roman" pitchFamily="18" charset="0"/>
                <a:cs typeface="Times New Roman" pitchFamily="18" charset="0"/>
              </a:rPr>
              <a:t>Мероприятия программы 2012 г.</a:t>
            </a:r>
            <a:endParaRPr lang="ru-RU" sz="3600" b="1" dirty="0">
              <a:latin typeface="Times New Roman" pitchFamily="18" charset="0"/>
              <a:cs typeface="Times New Roman" pitchFamily="18" charset="0"/>
            </a:endParaRPr>
          </a:p>
        </p:txBody>
      </p:sp>
      <p:sp>
        <p:nvSpPr>
          <p:cNvPr id="9" name="Содержимое 8"/>
          <p:cNvSpPr>
            <a:spLocks noGrp="1"/>
          </p:cNvSpPr>
          <p:nvPr>
            <p:ph idx="1"/>
          </p:nvPr>
        </p:nvSpPr>
        <p:spPr>
          <a:xfrm>
            <a:off x="457200" y="1857364"/>
            <a:ext cx="8229600" cy="4268799"/>
          </a:xfrm>
        </p:spPr>
        <p:txBody>
          <a:bodyPr>
            <a:normAutofit fontScale="92500"/>
          </a:bodyPr>
          <a:lstStyle/>
          <a:p>
            <a:r>
              <a:rPr lang="ru-RU" dirty="0" smtClean="0">
                <a:latin typeface="Times New Roman" pitchFamily="18" charset="0"/>
                <a:cs typeface="Times New Roman" pitchFamily="18" charset="0"/>
              </a:rPr>
              <a:t>приобретение учебного оборудования на основании перечней минимального учебного оборудования, необходимого для соблюдения требований федерального государственного образовательного стандарта основного общего образования для 18 лицеев  и 35 гимназий Красноярского края, реализующих основные общеобразовательные программы основного общего образования на сумму </a:t>
            </a:r>
            <a:r>
              <a:rPr lang="ru-RU" b="1" dirty="0" smtClean="0">
                <a:latin typeface="Times New Roman" pitchFamily="18" charset="0"/>
                <a:cs typeface="Times New Roman" pitchFamily="18" charset="0"/>
              </a:rPr>
              <a:t>80,0 млн. руб.</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fontScale="90000"/>
          </a:bodyPr>
          <a:lstStyle/>
          <a:p>
            <a:r>
              <a:rPr lang="ru-RU" sz="3600" b="1" dirty="0" smtClean="0"/>
              <a:t>Мероприятия программы 2013 г.</a:t>
            </a:r>
            <a:r>
              <a:rPr lang="ru-RU" sz="3600" dirty="0" smtClean="0"/>
              <a:t/>
            </a:r>
            <a:br>
              <a:rPr lang="ru-RU" sz="3600" dirty="0" smtClean="0"/>
            </a:br>
            <a:endParaRPr lang="ru-RU" sz="3600" b="1" dirty="0"/>
          </a:p>
        </p:txBody>
      </p:sp>
      <p:sp>
        <p:nvSpPr>
          <p:cNvPr id="9" name="Содержимое 8"/>
          <p:cNvSpPr>
            <a:spLocks noGrp="1"/>
          </p:cNvSpPr>
          <p:nvPr>
            <p:ph idx="1"/>
          </p:nvPr>
        </p:nvSpPr>
        <p:spPr>
          <a:xfrm>
            <a:off x="457200" y="1857364"/>
            <a:ext cx="8229600" cy="4268799"/>
          </a:xfrm>
        </p:spPr>
        <p:txBody>
          <a:bodyPr>
            <a:normAutofit fontScale="85000" lnSpcReduction="10000"/>
          </a:bodyPr>
          <a:lstStyle/>
          <a:p>
            <a:pPr>
              <a:buNone/>
            </a:pPr>
            <a:r>
              <a:rPr lang="ru-RU" b="1" dirty="0" smtClean="0">
                <a:latin typeface="Times New Roman" pitchFamily="18" charset="0"/>
                <a:cs typeface="Times New Roman" pitchFamily="18" charset="0"/>
              </a:rPr>
              <a:t>	приобретение </a:t>
            </a:r>
            <a:r>
              <a:rPr lang="ru-RU" b="1" dirty="0" smtClean="0">
                <a:latin typeface="Times New Roman" pitchFamily="18" charset="0"/>
                <a:cs typeface="Times New Roman" pitchFamily="18" charset="0"/>
              </a:rPr>
              <a:t>учебного оборудования </a:t>
            </a:r>
            <a:r>
              <a:rPr lang="ru-RU" dirty="0" smtClean="0">
                <a:latin typeface="Times New Roman" pitchFamily="18" charset="0"/>
                <a:cs typeface="Times New Roman" pitchFamily="18" charset="0"/>
              </a:rPr>
              <a:t>на основании перечней минимального учебного оборудования, необходимого для соблюдения требований федерального государственного образовательного стандарта основного общего образования для 179 общеобразовательных школ, реализующих основные общеобразовательные программы основного общего образования,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с численностью обучающихся </a:t>
            </a:r>
            <a:r>
              <a:rPr lang="ru-RU" b="1" dirty="0" smtClean="0">
                <a:latin typeface="Times New Roman" pitchFamily="18" charset="0"/>
                <a:cs typeface="Times New Roman" pitchFamily="18" charset="0"/>
              </a:rPr>
              <a:t>от 101 до 200 человек </a:t>
            </a:r>
            <a:r>
              <a:rPr lang="ru-RU" dirty="0" smtClean="0">
                <a:latin typeface="Times New Roman" pitchFamily="18" charset="0"/>
                <a:cs typeface="Times New Roman" pitchFamily="18" charset="0"/>
              </a:rPr>
              <a:t>включительно на сумму</a:t>
            </a:r>
            <a:r>
              <a:rPr lang="ru-RU" b="1" dirty="0" smtClean="0">
                <a:latin typeface="Times New Roman" pitchFamily="18" charset="0"/>
                <a:cs typeface="Times New Roman" pitchFamily="18" charset="0"/>
              </a:rPr>
              <a:t> 110,0 млн. руб.</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a:bodyPr>
          <a:lstStyle/>
          <a:p>
            <a:r>
              <a:rPr lang="ru-RU" sz="3600" b="1" dirty="0" smtClean="0"/>
              <a:t>Мероприятия программы 2014 г.</a:t>
            </a:r>
            <a:endParaRPr lang="ru-RU" sz="3600" b="1" dirty="0"/>
          </a:p>
        </p:txBody>
      </p:sp>
      <p:sp>
        <p:nvSpPr>
          <p:cNvPr id="9" name="Содержимое 8"/>
          <p:cNvSpPr>
            <a:spLocks noGrp="1"/>
          </p:cNvSpPr>
          <p:nvPr>
            <p:ph idx="1"/>
          </p:nvPr>
        </p:nvSpPr>
        <p:spPr>
          <a:xfrm>
            <a:off x="457200" y="1857364"/>
            <a:ext cx="8229600" cy="4268799"/>
          </a:xfrm>
        </p:spPr>
        <p:txBody>
          <a:bodyPr>
            <a:normAutofit fontScale="92500" lnSpcReduction="20000"/>
          </a:bodyPr>
          <a:lstStyle/>
          <a:p>
            <a:pPr>
              <a:buNone/>
            </a:pPr>
            <a:r>
              <a:rPr lang="ru-RU" dirty="0" smtClean="0">
                <a:latin typeface="Times New Roman" pitchFamily="18" charset="0"/>
                <a:cs typeface="Times New Roman" pitchFamily="18" charset="0"/>
              </a:rPr>
              <a:t>	приобретение </a:t>
            </a:r>
            <a:r>
              <a:rPr lang="ru-RU" dirty="0" smtClean="0">
                <a:latin typeface="Times New Roman" pitchFamily="18" charset="0"/>
                <a:cs typeface="Times New Roman" pitchFamily="18" charset="0"/>
              </a:rPr>
              <a:t>учебного оборудования, на основании перечней минимального учебного оборудования, необходимого для соблюдения требований федерального государственного образовательного стандарта основного общего образования для 343 общеобразовательных школ, реализующих основные общеобразовательные программы основного общего образования, с численностью обучающихся до 100 человек включительно на сумму </a:t>
            </a:r>
            <a:r>
              <a:rPr lang="ru-RU" b="1" dirty="0" smtClean="0">
                <a:latin typeface="Times New Roman" pitchFamily="18" charset="0"/>
                <a:cs typeface="Times New Roman" pitchFamily="18" charset="0"/>
              </a:rPr>
              <a:t>110,0 млн. руб.</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a:bodyPr>
          <a:lstStyle/>
          <a:p>
            <a:r>
              <a:rPr lang="ru-RU" sz="3600" b="1" dirty="0" smtClean="0"/>
              <a:t>Федеральный бюджет 2012 г.</a:t>
            </a:r>
            <a:endParaRPr lang="ru-RU" sz="3600" b="1" dirty="0"/>
          </a:p>
        </p:txBody>
      </p:sp>
      <p:sp>
        <p:nvSpPr>
          <p:cNvPr id="9" name="Содержимое 8"/>
          <p:cNvSpPr>
            <a:spLocks noGrp="1"/>
          </p:cNvSpPr>
          <p:nvPr>
            <p:ph idx="1"/>
          </p:nvPr>
        </p:nvSpPr>
        <p:spPr>
          <a:xfrm>
            <a:off x="457200" y="1857364"/>
            <a:ext cx="8229600" cy="4268799"/>
          </a:xfrm>
        </p:spPr>
        <p:txBody>
          <a:bodyPr>
            <a:normAutofit fontScale="92500" lnSpcReduction="20000"/>
          </a:bodyPr>
          <a:lstStyle/>
          <a:p>
            <a:pPr>
              <a:buNone/>
            </a:pPr>
            <a:r>
              <a:rPr lang="ru-RU" dirty="0" smtClean="0">
                <a:latin typeface="Times New Roman" pitchFamily="18" charset="0"/>
                <a:cs typeface="Times New Roman" pitchFamily="18" charset="0"/>
              </a:rPr>
              <a:t>	Планируется </a:t>
            </a:r>
            <a:r>
              <a:rPr lang="ru-RU" dirty="0" smtClean="0">
                <a:latin typeface="Times New Roman" pitchFamily="18" charset="0"/>
                <a:cs typeface="Times New Roman" pitchFamily="18" charset="0"/>
              </a:rPr>
              <a:t>выделение 470 млн. рублей из средств федерального бюджета бюджету Красноярского края, на приобретение учебного оборудования, необходимого для соблюдения требований федерального государственного образовательного стандарта основного общего образования в 371 общеобразовательной школе Красноярского края </a:t>
            </a:r>
            <a:br>
              <a:rPr lang="ru-RU"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с численностью обучающихся более 200 человек</a:t>
            </a:r>
            <a:r>
              <a:rPr lang="ru-RU" dirty="0" smtClean="0">
                <a:latin typeface="Times New Roman" pitchFamily="18" charset="0"/>
                <a:cs typeface="Times New Roman" pitchFamily="18" charset="0"/>
              </a:rPr>
              <a:t>, реализующей общеобразовательные программы основного общего образования. </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a:bodyPr>
          <a:lstStyle/>
          <a:p>
            <a:r>
              <a:rPr lang="ru-RU" sz="3600" b="1" dirty="0" smtClean="0"/>
              <a:t>Результат реализации программы</a:t>
            </a:r>
            <a:endParaRPr lang="ru-RU" sz="3600" b="1" dirty="0"/>
          </a:p>
        </p:txBody>
      </p:sp>
      <p:sp>
        <p:nvSpPr>
          <p:cNvPr id="9" name="Содержимое 8"/>
          <p:cNvSpPr>
            <a:spLocks noGrp="1"/>
          </p:cNvSpPr>
          <p:nvPr>
            <p:ph idx="1"/>
          </p:nvPr>
        </p:nvSpPr>
        <p:spPr>
          <a:xfrm>
            <a:off x="457200" y="1857364"/>
            <a:ext cx="8229600" cy="4268799"/>
          </a:xfrm>
        </p:spPr>
        <p:txBody>
          <a:bodyPr>
            <a:normAutofit fontScale="92500" lnSpcReduction="20000"/>
          </a:bodyPr>
          <a:lstStyle/>
          <a:p>
            <a:pPr>
              <a:buNone/>
            </a:pPr>
            <a:r>
              <a:rPr lang="ru-RU" dirty="0" smtClean="0">
                <a:latin typeface="Times New Roman" pitchFamily="18" charset="0"/>
                <a:cs typeface="Times New Roman" pitchFamily="18" charset="0"/>
              </a:rPr>
              <a:t>	выполнение </a:t>
            </a:r>
            <a:r>
              <a:rPr lang="ru-RU" dirty="0" smtClean="0">
                <a:latin typeface="Times New Roman" pitchFamily="18" charset="0"/>
                <a:cs typeface="Times New Roman" pitchFamily="18" charset="0"/>
              </a:rPr>
              <a:t>мероприятий программы позволит обеспечить во всех общеобразовательных учреждениях Красноярского края, реализующих основные общеобразовательные программы основного общего образования, соблюдение требований федерального государственного образовательного стандарта основного общего образования и, тем самым обеспечить доступность качественного основного общего образования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на территории Красноярского края.</a:t>
            </a: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a:bodyPr>
          <a:lstStyle/>
          <a:p>
            <a:r>
              <a:rPr lang="ru-RU" sz="3600" b="1" dirty="0" smtClean="0"/>
              <a:t>Апробация оборудования</a:t>
            </a:r>
            <a:endParaRPr lang="ru-RU" sz="3600" b="1" dirty="0"/>
          </a:p>
        </p:txBody>
      </p:sp>
      <p:sp>
        <p:nvSpPr>
          <p:cNvPr id="9" name="Содержимое 8"/>
          <p:cNvSpPr>
            <a:spLocks noGrp="1"/>
          </p:cNvSpPr>
          <p:nvPr>
            <p:ph idx="1"/>
          </p:nvPr>
        </p:nvSpPr>
        <p:spPr>
          <a:xfrm>
            <a:off x="457200" y="1857364"/>
            <a:ext cx="8229600" cy="4268799"/>
          </a:xfrm>
        </p:spPr>
        <p:txBody>
          <a:bodyPr>
            <a:normAutofit fontScale="70000" lnSpcReduction="20000"/>
          </a:bodyPr>
          <a:lstStyle/>
          <a:p>
            <a:r>
              <a:rPr lang="ru-RU" dirty="0" smtClean="0">
                <a:latin typeface="Times New Roman" pitchFamily="18" charset="0"/>
                <a:cs typeface="Times New Roman" pitchFamily="18" charset="0"/>
              </a:rPr>
              <a:t>Апробация приобретенного Министерством учебного оборудования проводится в 5 муниципальных общеобразовательных учреждениях Красноярского края на конкурсной основе.</a:t>
            </a:r>
          </a:p>
          <a:p>
            <a:r>
              <a:rPr lang="ru-RU" dirty="0" smtClean="0">
                <a:latin typeface="Times New Roman" pitchFamily="18" charset="0"/>
                <a:cs typeface="Times New Roman" pitchFamily="18" charset="0"/>
              </a:rPr>
              <a:t>Конкурсный отбор муниципальных общеобразовательных учреждений Красноярского края на проведение апробации учебного оборудования (далее – конкурсный отбор) проводится комиссией по подготовке предложений </a:t>
            </a:r>
            <a:r>
              <a:rPr lang="ru-RU" dirty="0" smtClean="0">
                <a:latin typeface="Times New Roman" pitchFamily="18" charset="0"/>
                <a:cs typeface="Times New Roman" pitchFamily="18" charset="0"/>
              </a:rPr>
              <a:t>по </a:t>
            </a:r>
            <a:r>
              <a:rPr lang="ru-RU" dirty="0" smtClean="0">
                <a:latin typeface="Times New Roman" pitchFamily="18" charset="0"/>
                <a:cs typeface="Times New Roman" pitchFamily="18" charset="0"/>
              </a:rPr>
              <a:t>распределению средств краевого бюджета на финансирование мероприятий долгосрочных целевых программ в области образования </a:t>
            </a:r>
            <a:r>
              <a:rPr lang="ru-RU" dirty="0" smtClean="0">
                <a:latin typeface="Times New Roman" pitchFamily="18" charset="0"/>
                <a:cs typeface="Times New Roman" pitchFamily="18" charset="0"/>
              </a:rPr>
              <a:t>и </a:t>
            </a:r>
            <a:r>
              <a:rPr lang="ru-RU" dirty="0" smtClean="0">
                <a:latin typeface="Times New Roman" pitchFamily="18" charset="0"/>
                <a:cs typeface="Times New Roman" pitchFamily="18" charset="0"/>
              </a:rPr>
              <a:t>формированию рейтингов участников конкурсных отборов, предусмотренных постановлениями Правительства Красноярского края </a:t>
            </a:r>
            <a:r>
              <a:rPr lang="ru-RU" dirty="0" smtClean="0">
                <a:latin typeface="Times New Roman" pitchFamily="18" charset="0"/>
                <a:cs typeface="Times New Roman" pitchFamily="18" charset="0"/>
              </a:rPr>
              <a:t>в </a:t>
            </a:r>
            <a:r>
              <a:rPr lang="ru-RU" dirty="0" smtClean="0">
                <a:latin typeface="Times New Roman" pitchFamily="18" charset="0"/>
                <a:cs typeface="Times New Roman" pitchFamily="18" charset="0"/>
              </a:rPr>
              <a:t>области образования, созданной постановлением Правительства Красноярского края от 27.02.2010 № 83-п (далее – Комиссия).</a:t>
            </a:r>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fontScale="90000"/>
          </a:bodyPr>
          <a:lstStyle/>
          <a:p>
            <a:r>
              <a:rPr lang="ru-RU" sz="3600" dirty="0" smtClean="0"/>
              <a:t>Для участия в конкурсном отборе муниципальные образования</a:t>
            </a:r>
            <a:endParaRPr lang="ru-RU" sz="3600" b="1" dirty="0"/>
          </a:p>
        </p:txBody>
      </p:sp>
      <p:sp>
        <p:nvSpPr>
          <p:cNvPr id="9" name="Содержимое 8"/>
          <p:cNvSpPr>
            <a:spLocks noGrp="1"/>
          </p:cNvSpPr>
          <p:nvPr>
            <p:ph idx="1"/>
          </p:nvPr>
        </p:nvSpPr>
        <p:spPr>
          <a:xfrm>
            <a:off x="457200" y="1857364"/>
            <a:ext cx="8229600" cy="4268799"/>
          </a:xfrm>
        </p:spPr>
        <p:txBody>
          <a:bodyPr>
            <a:normAutofit fontScale="55000" lnSpcReduction="20000"/>
          </a:bodyPr>
          <a:lstStyle/>
          <a:p>
            <a:r>
              <a:rPr lang="ru-RU" dirty="0" smtClean="0">
                <a:latin typeface="Times New Roman" pitchFamily="18" charset="0"/>
                <a:cs typeface="Times New Roman" pitchFamily="18" charset="0"/>
              </a:rPr>
              <a:t>в срок до 20 января 2012 года на каждое муниципальное общеобразовательное учреждение, реализующее образовательную программу основного общего образования, желающее принять участие в апробации учебного оборудования, представляют в Министерство следующие документы:</a:t>
            </a:r>
          </a:p>
          <a:p>
            <a:r>
              <a:rPr lang="ru-RU" dirty="0" smtClean="0">
                <a:latin typeface="Times New Roman" pitchFamily="18" charset="0"/>
                <a:cs typeface="Times New Roman" pitchFamily="18" charset="0"/>
              </a:rPr>
              <a:t>заявление уполномоченного органа местного самоуправления в области образования на участие в конкурсном отборе;</a:t>
            </a:r>
          </a:p>
          <a:p>
            <a:r>
              <a:rPr lang="ru-RU" dirty="0" smtClean="0">
                <a:latin typeface="Times New Roman" pitchFamily="18" charset="0"/>
                <a:cs typeface="Times New Roman" pitchFamily="18" charset="0"/>
              </a:rPr>
              <a:t>копию лицензии на право ведения образовательной деятельности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с приложением;</a:t>
            </a:r>
          </a:p>
          <a:p>
            <a:r>
              <a:rPr lang="ru-RU" dirty="0" smtClean="0">
                <a:latin typeface="Times New Roman" pitchFamily="18" charset="0"/>
                <a:cs typeface="Times New Roman" pitchFamily="18" charset="0"/>
              </a:rPr>
              <a:t>копию свидетельства о постановке на учет юридического лица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налоговом органе;</a:t>
            </a:r>
          </a:p>
          <a:p>
            <a:r>
              <a:rPr lang="ru-RU" dirty="0" smtClean="0">
                <a:latin typeface="Times New Roman" pitchFamily="18" charset="0"/>
                <a:cs typeface="Times New Roman" pitchFamily="18" charset="0"/>
              </a:rPr>
              <a:t>копию устава общеобразовательного учреждения;</a:t>
            </a:r>
          </a:p>
          <a:p>
            <a:r>
              <a:rPr lang="ru-RU" dirty="0" smtClean="0">
                <a:latin typeface="Times New Roman" pitchFamily="18" charset="0"/>
                <a:cs typeface="Times New Roman" pitchFamily="18" charset="0"/>
              </a:rPr>
              <a:t>копию программы развития общеобразовательного учреждения;</a:t>
            </a:r>
          </a:p>
          <a:p>
            <a:r>
              <a:rPr lang="ru-RU" dirty="0" smtClean="0">
                <a:latin typeface="Times New Roman" pitchFamily="18" charset="0"/>
                <a:cs typeface="Times New Roman" pitchFamily="18" charset="0"/>
              </a:rPr>
              <a:t>проект проведения апробации учебного оборудования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по примерной форме проекта проведения апробации учебного оборудования согласно приложению к программе.</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a:bodyPr>
          <a:lstStyle/>
          <a:p>
            <a:r>
              <a:rPr lang="ru-RU" sz="3600" b="1" dirty="0" smtClean="0"/>
              <a:t>Итоги конкурса</a:t>
            </a:r>
            <a:endParaRPr lang="ru-RU" sz="3600" b="1" dirty="0"/>
          </a:p>
        </p:txBody>
      </p:sp>
      <p:sp>
        <p:nvSpPr>
          <p:cNvPr id="9" name="Содержимое 8"/>
          <p:cNvSpPr>
            <a:spLocks noGrp="1"/>
          </p:cNvSpPr>
          <p:nvPr>
            <p:ph idx="1"/>
          </p:nvPr>
        </p:nvSpPr>
        <p:spPr>
          <a:xfrm>
            <a:off x="457200" y="1857364"/>
            <a:ext cx="8229600" cy="4268799"/>
          </a:xfrm>
        </p:spPr>
        <p:txBody>
          <a:bodyPr>
            <a:normAutofit fontScale="92500" lnSpcReduction="10000"/>
          </a:bodyPr>
          <a:lstStyle/>
          <a:p>
            <a:pPr>
              <a:buNone/>
            </a:pPr>
            <a:r>
              <a:rPr lang="ru-RU" dirty="0" smtClean="0">
                <a:latin typeface="Times New Roman" pitchFamily="18" charset="0"/>
                <a:cs typeface="Times New Roman" pitchFamily="18" charset="0"/>
              </a:rPr>
              <a:t>	На </a:t>
            </a:r>
            <a:r>
              <a:rPr lang="ru-RU" dirty="0" smtClean="0">
                <a:latin typeface="Times New Roman" pitchFamily="18" charset="0"/>
                <a:cs typeface="Times New Roman" pitchFamily="18" charset="0"/>
              </a:rPr>
              <a:t>основании сформированного комиссией рейтинга муниципальных общеобразовательных учреждений Красноярского края Министерством утверждается список победителей конкурсного отбора, в который включаются по одному общеобразовательному муниципальному учреждению, набравшему наибольшее количество баллов по каждой номинации конкурсного отбора</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a:bodyPr>
          <a:lstStyle/>
          <a:p>
            <a:r>
              <a:rPr lang="ru-RU" sz="3600" b="1" dirty="0" smtClean="0"/>
              <a:t>Нормативно – правовая база</a:t>
            </a:r>
            <a:endParaRPr lang="ru-RU" sz="3600" b="1" dirty="0"/>
          </a:p>
        </p:txBody>
      </p:sp>
      <p:sp>
        <p:nvSpPr>
          <p:cNvPr id="9" name="Содержимое 8"/>
          <p:cNvSpPr>
            <a:spLocks noGrp="1"/>
          </p:cNvSpPr>
          <p:nvPr>
            <p:ph idx="1"/>
          </p:nvPr>
        </p:nvSpPr>
        <p:spPr>
          <a:xfrm>
            <a:off x="457200" y="1857364"/>
            <a:ext cx="8229600" cy="4268799"/>
          </a:xfrm>
        </p:spPr>
        <p:txBody>
          <a:bodyPr>
            <a:normAutofit fontScale="92500" lnSpcReduction="10000"/>
          </a:bodyPr>
          <a:lstStyle/>
          <a:p>
            <a:r>
              <a:rPr lang="ru-RU" dirty="0" smtClean="0">
                <a:latin typeface="Times New Roman" pitchFamily="18" charset="0"/>
                <a:cs typeface="Times New Roman" pitchFamily="18" charset="0"/>
              </a:rPr>
              <a:t>Приказ министерства образования и науки Российской Федерации от 17.12.2010 № 1897 «Об утверждении федерального государственного образовательного стандарта основного общего образования»</a:t>
            </a:r>
          </a:p>
          <a:p>
            <a:r>
              <a:rPr lang="ru-RU" dirty="0" smtClean="0">
                <a:latin typeface="Times New Roman" pitchFamily="18" charset="0"/>
                <a:cs typeface="Times New Roman" pitchFamily="18" charset="0"/>
              </a:rPr>
              <a:t>План действий по модернизации общего образования на 2011-2015 годы, </a:t>
            </a:r>
            <a:r>
              <a:rPr lang="ru-RU" dirty="0" smtClean="0">
                <a:latin typeface="Times New Roman" pitchFamily="18" charset="0"/>
                <a:cs typeface="Times New Roman" pitchFamily="18" charset="0"/>
              </a:rPr>
              <a:t>распоряжение </a:t>
            </a:r>
            <a:r>
              <a:rPr lang="ru-RU" dirty="0" smtClean="0">
                <a:latin typeface="Times New Roman" pitchFamily="18" charset="0"/>
                <a:cs typeface="Times New Roman" pitchFamily="18" charset="0"/>
              </a:rPr>
              <a:t>Правительства Российской Федерации от 07.09.2010 № 1507-р</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a:bodyPr>
          <a:lstStyle/>
          <a:p>
            <a:r>
              <a:rPr lang="ru-RU" sz="3600" b="1" dirty="0" smtClean="0"/>
              <a:t>Итог апробации</a:t>
            </a:r>
            <a:endParaRPr lang="ru-RU" sz="3600" b="1" dirty="0"/>
          </a:p>
        </p:txBody>
      </p:sp>
      <p:sp>
        <p:nvSpPr>
          <p:cNvPr id="9" name="Содержимое 8"/>
          <p:cNvSpPr>
            <a:spLocks noGrp="1"/>
          </p:cNvSpPr>
          <p:nvPr>
            <p:ph idx="1"/>
          </p:nvPr>
        </p:nvSpPr>
        <p:spPr>
          <a:xfrm>
            <a:off x="457200" y="1857364"/>
            <a:ext cx="8229600" cy="4268799"/>
          </a:xfrm>
        </p:spPr>
        <p:txBody>
          <a:bodyPr>
            <a:normAutofit fontScale="32500" lnSpcReduction="20000"/>
          </a:bodyPr>
          <a:lstStyle/>
          <a:p>
            <a:pPr algn="just"/>
            <a:r>
              <a:rPr lang="ru-RU" sz="6000" dirty="0" err="1" smtClean="0">
                <a:latin typeface="Times New Roman" pitchFamily="18" charset="0"/>
                <a:cs typeface="Times New Roman" pitchFamily="18" charset="0"/>
              </a:rPr>
              <a:t>Пилотные</a:t>
            </a:r>
            <a:r>
              <a:rPr lang="ru-RU" sz="6000" dirty="0" smtClean="0">
                <a:latin typeface="Times New Roman" pitchFamily="18" charset="0"/>
                <a:cs typeface="Times New Roman" pitchFamily="18" charset="0"/>
              </a:rPr>
              <a:t> общеобразовательные учреждения в срок </a:t>
            </a:r>
            <a:br>
              <a:rPr lang="ru-RU" sz="6000" dirty="0" smtClean="0">
                <a:latin typeface="Times New Roman" pitchFamily="18" charset="0"/>
                <a:cs typeface="Times New Roman" pitchFamily="18" charset="0"/>
              </a:rPr>
            </a:br>
            <a:r>
              <a:rPr lang="ru-RU" sz="6000" dirty="0" smtClean="0">
                <a:latin typeface="Times New Roman" pitchFamily="18" charset="0"/>
                <a:cs typeface="Times New Roman" pitchFamily="18" charset="0"/>
              </a:rPr>
              <a:t>до 15 мая 2012 года проводят апробацию учебного оборудования, </a:t>
            </a:r>
            <a:br>
              <a:rPr lang="ru-RU" sz="6000" dirty="0" smtClean="0">
                <a:latin typeface="Times New Roman" pitchFamily="18" charset="0"/>
                <a:cs typeface="Times New Roman" pitchFamily="18" charset="0"/>
              </a:rPr>
            </a:br>
            <a:r>
              <a:rPr lang="ru-RU" sz="6000" dirty="0" smtClean="0">
                <a:latin typeface="Times New Roman" pitchFamily="18" charset="0"/>
                <a:cs typeface="Times New Roman" pitchFamily="18" charset="0"/>
              </a:rPr>
              <a:t>по результатам которой направляют в Министерство предложения </a:t>
            </a:r>
            <a:br>
              <a:rPr lang="ru-RU" sz="6000" dirty="0" smtClean="0">
                <a:latin typeface="Times New Roman" pitchFamily="18" charset="0"/>
                <a:cs typeface="Times New Roman" pitchFamily="18" charset="0"/>
              </a:rPr>
            </a:br>
            <a:r>
              <a:rPr lang="ru-RU" sz="6000" dirty="0" smtClean="0">
                <a:latin typeface="Times New Roman" pitchFamily="18" charset="0"/>
                <a:cs typeface="Times New Roman" pitchFamily="18" charset="0"/>
              </a:rPr>
              <a:t>по формированию перечней минимального учебного оборудования, необходимого для соблюдения ФГОС ООО с учетом вида и численности обучающихся в общеобразовательном учреждении.</a:t>
            </a:r>
          </a:p>
          <a:p>
            <a:pPr algn="just"/>
            <a:r>
              <a:rPr lang="ru-RU" sz="6000" dirty="0" smtClean="0">
                <a:latin typeface="Times New Roman" pitchFamily="18" charset="0"/>
                <a:cs typeface="Times New Roman" pitchFamily="18" charset="0"/>
              </a:rPr>
              <a:t>Предложения </a:t>
            </a:r>
            <a:r>
              <a:rPr lang="ru-RU" sz="6000" dirty="0" err="1" smtClean="0">
                <a:latin typeface="Times New Roman" pitchFamily="18" charset="0"/>
                <a:cs typeface="Times New Roman" pitchFamily="18" charset="0"/>
              </a:rPr>
              <a:t>пилотных</a:t>
            </a:r>
            <a:r>
              <a:rPr lang="ru-RU" sz="6000" dirty="0" smtClean="0">
                <a:latin typeface="Times New Roman" pitchFamily="18" charset="0"/>
                <a:cs typeface="Times New Roman" pitchFamily="18" charset="0"/>
              </a:rPr>
              <a:t> общеобразовательных учреждений направляются на рассмотрение в рабочую группу для разработки предложений по решению вопросов, связанных с реализацией проекта модернизации общего образования Красноярского края,). </a:t>
            </a:r>
          </a:p>
          <a:p>
            <a:pPr algn="just"/>
            <a:r>
              <a:rPr lang="ru-RU" sz="6000" dirty="0" smtClean="0">
                <a:latin typeface="Times New Roman" pitchFamily="18" charset="0"/>
                <a:cs typeface="Times New Roman" pitchFamily="18" charset="0"/>
              </a:rPr>
              <a:t>По результатам рассмотрения предложений </a:t>
            </a:r>
            <a:r>
              <a:rPr lang="ru-RU" sz="6000" dirty="0" err="1" smtClean="0">
                <a:latin typeface="Times New Roman" pitchFamily="18" charset="0"/>
                <a:cs typeface="Times New Roman" pitchFamily="18" charset="0"/>
              </a:rPr>
              <a:t>пилотных</a:t>
            </a:r>
            <a:r>
              <a:rPr lang="ru-RU" sz="6000" dirty="0" smtClean="0">
                <a:latin typeface="Times New Roman" pitchFamily="18" charset="0"/>
                <a:cs typeface="Times New Roman" pitchFamily="18" charset="0"/>
              </a:rPr>
              <a:t> общеобразовательных учреждений Министерством с учетом  рекомендаций рабочей группы утверждаются перечни минимального  учебного оборудования по каждому виду </a:t>
            </a:r>
            <a:r>
              <a:rPr lang="ru-RU" sz="6000" dirty="0" err="1" smtClean="0">
                <a:latin typeface="Times New Roman" pitchFamily="18" charset="0"/>
                <a:cs typeface="Times New Roman" pitchFamily="18" charset="0"/>
              </a:rPr>
              <a:t>пилотного</a:t>
            </a:r>
            <a:r>
              <a:rPr lang="ru-RU" sz="6000" dirty="0" smtClean="0">
                <a:latin typeface="Times New Roman" pitchFamily="18" charset="0"/>
                <a:cs typeface="Times New Roman" pitchFamily="18" charset="0"/>
              </a:rPr>
              <a:t> общеобразовательного учреждения с учетом </a:t>
            </a:r>
            <a:r>
              <a:rPr lang="ru-RU" sz="6000" dirty="0" smtClean="0">
                <a:latin typeface="Times New Roman" pitchFamily="18" charset="0"/>
                <a:cs typeface="Times New Roman" pitchFamily="18" charset="0"/>
              </a:rPr>
              <a:t>численности обучающихся </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TextBox 7"/>
          <p:cNvSpPr txBox="1"/>
          <p:nvPr/>
        </p:nvSpPr>
        <p:spPr>
          <a:xfrm>
            <a:off x="1142976" y="2714620"/>
            <a:ext cx="6929486" cy="954107"/>
          </a:xfrm>
          <a:prstGeom prst="rect">
            <a:avLst/>
          </a:prstGeom>
          <a:noFill/>
        </p:spPr>
        <p:txBody>
          <a:bodyPr wrap="square" rtlCol="0">
            <a:spAutoFit/>
          </a:bodyPr>
          <a:lstStyle/>
          <a:p>
            <a:pPr algn="ctr"/>
            <a:r>
              <a:rPr lang="ru-RU" sz="5600" dirty="0" smtClean="0">
                <a:solidFill>
                  <a:srgbClr val="FF9900"/>
                </a:solidFill>
                <a:latin typeface="+mj-lt"/>
              </a:rPr>
              <a:t>Спасибо за внимание</a:t>
            </a:r>
            <a:endParaRPr lang="ru-RU" sz="5600" dirty="0">
              <a:solidFill>
                <a:srgbClr val="FF9900"/>
              </a:solidFill>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428728" y="285728"/>
            <a:ext cx="7115196" cy="1154098"/>
          </a:xfrm>
        </p:spPr>
        <p:txBody>
          <a:bodyPr>
            <a:normAutofit fontScale="90000"/>
          </a:bodyPr>
          <a:lstStyle/>
          <a:p>
            <a:r>
              <a:rPr lang="ru-RU" sz="3100" dirty="0" smtClean="0"/>
              <a:t/>
            </a:r>
            <a:br>
              <a:rPr lang="ru-RU" sz="3100" dirty="0" smtClean="0"/>
            </a:br>
            <a:r>
              <a:rPr lang="ru-RU" sz="3100" b="1" dirty="0" smtClean="0"/>
              <a:t>Приказ министерства образования и науки Красноярского края № 195-04/2 </a:t>
            </a:r>
            <a:br>
              <a:rPr lang="ru-RU" sz="3100" b="1" dirty="0" smtClean="0"/>
            </a:br>
            <a:r>
              <a:rPr lang="ru-RU" sz="3100" b="1" dirty="0" smtClean="0"/>
              <a:t>от 07.10.2011</a:t>
            </a:r>
            <a:r>
              <a:rPr lang="ru-RU" sz="3600" b="1" dirty="0" smtClean="0"/>
              <a:t/>
            </a:r>
            <a:br>
              <a:rPr lang="ru-RU" sz="3600" b="1" dirty="0" smtClean="0"/>
            </a:br>
            <a:endParaRPr lang="ru-RU" sz="3600" b="1" dirty="0"/>
          </a:p>
        </p:txBody>
      </p:sp>
      <p:sp>
        <p:nvSpPr>
          <p:cNvPr id="9" name="Содержимое 8"/>
          <p:cNvSpPr>
            <a:spLocks noGrp="1"/>
          </p:cNvSpPr>
          <p:nvPr>
            <p:ph idx="1"/>
          </p:nvPr>
        </p:nvSpPr>
        <p:spPr>
          <a:xfrm>
            <a:off x="457200" y="1857364"/>
            <a:ext cx="8229600" cy="4268799"/>
          </a:xfrm>
        </p:spPr>
        <p:txBody>
          <a:bodyPr>
            <a:normAutofit fontScale="70000" lnSpcReduction="20000"/>
          </a:bodyPr>
          <a:lstStyle/>
          <a:p>
            <a:r>
              <a:rPr lang="ru-RU" dirty="0" smtClean="0">
                <a:latin typeface="Times New Roman" pitchFamily="18" charset="0"/>
                <a:cs typeface="Times New Roman" pitchFamily="18" charset="0"/>
              </a:rPr>
              <a:t>Утвердить </a:t>
            </a:r>
            <a:r>
              <a:rPr lang="ru-RU" dirty="0" smtClean="0">
                <a:latin typeface="Times New Roman" pitchFamily="18" charset="0"/>
                <a:cs typeface="Times New Roman" pitchFamily="18" charset="0"/>
              </a:rPr>
              <a:t>план мероприятий по обеспечению введения федерального государственного образовательного стандарта основного общего образования </a:t>
            </a:r>
          </a:p>
          <a:p>
            <a:r>
              <a:rPr lang="ru-RU" dirty="0" smtClean="0">
                <a:latin typeface="Times New Roman" pitchFamily="18" charset="0"/>
                <a:cs typeface="Times New Roman" pitchFamily="18" charset="0"/>
              </a:rPr>
              <a:t>Утвердить состав рабочей группы по реализации мероприятий по обеспечению введения ФГОС ООО</a:t>
            </a:r>
          </a:p>
          <a:p>
            <a:r>
              <a:rPr lang="ru-RU" dirty="0" smtClean="0">
                <a:latin typeface="Times New Roman" pitchFamily="18" charset="0"/>
                <a:cs typeface="Times New Roman" pitchFamily="18" charset="0"/>
              </a:rPr>
              <a:t>Утвердить список </a:t>
            </a:r>
            <a:r>
              <a:rPr lang="ru-RU" dirty="0" err="1" smtClean="0">
                <a:latin typeface="Times New Roman" pitchFamily="18" charset="0"/>
                <a:cs typeface="Times New Roman" pitchFamily="18" charset="0"/>
              </a:rPr>
              <a:t>пилотных</a:t>
            </a:r>
            <a:r>
              <a:rPr lang="ru-RU" dirty="0" smtClean="0">
                <a:latin typeface="Times New Roman" pitchFamily="18" charset="0"/>
                <a:cs typeface="Times New Roman" pitchFamily="18" charset="0"/>
              </a:rPr>
              <a:t> школ по введению и реализации ФГОС ООО</a:t>
            </a:r>
          </a:p>
          <a:p>
            <a:r>
              <a:rPr lang="ru-RU" dirty="0" smtClean="0">
                <a:latin typeface="Times New Roman" pitchFamily="18" charset="0"/>
                <a:cs typeface="Times New Roman" pitchFamily="18" charset="0"/>
              </a:rPr>
              <a:t>ККИПК ППРО обеспечить организационно-методическое сопровождение подготовки и введения ФГОС ООО в общеобразовательных учреждениях края, разработать в срок до 01.06.2012 методические рекомендации, организовать повышение квалификации педагогических кадров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a:bodyPr>
          <a:lstStyle/>
          <a:p>
            <a:r>
              <a:rPr lang="ru-RU" sz="3600" b="1" dirty="0" smtClean="0"/>
              <a:t>План мероприятий</a:t>
            </a:r>
            <a:endParaRPr lang="ru-RU" sz="3600" b="1" dirty="0"/>
          </a:p>
        </p:txBody>
      </p:sp>
      <p:sp>
        <p:nvSpPr>
          <p:cNvPr id="9" name="Содержимое 8"/>
          <p:cNvSpPr>
            <a:spLocks noGrp="1"/>
          </p:cNvSpPr>
          <p:nvPr>
            <p:ph idx="1"/>
          </p:nvPr>
        </p:nvSpPr>
        <p:spPr>
          <a:xfrm>
            <a:off x="457200" y="1857364"/>
            <a:ext cx="8229600" cy="4268799"/>
          </a:xfrm>
        </p:spPr>
        <p:txBody>
          <a:bodyPr>
            <a:normAutofit/>
          </a:bodyPr>
          <a:lstStyle/>
          <a:p>
            <a:r>
              <a:rPr lang="ru-RU" dirty="0" smtClean="0">
                <a:latin typeface="Times New Roman" pitchFamily="18" charset="0"/>
                <a:cs typeface="Times New Roman" pitchFamily="18" charset="0"/>
              </a:rPr>
              <a:t>Создание  рабочих групп муниципальными образованиями для координации подготовки к введению ФГОС ООО</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ОУ ПП (октябрь 2011)</a:t>
            </a:r>
          </a:p>
          <a:p>
            <a:r>
              <a:rPr lang="ru-RU" dirty="0" smtClean="0">
                <a:latin typeface="Times New Roman" pitchFamily="18" charset="0"/>
                <a:cs typeface="Times New Roman" pitchFamily="18" charset="0"/>
              </a:rPr>
              <a:t>Разработка и утверждение муниципальными образованиями планов мероприятий по подготовке к введению ФГОС ООО в ОУ ПП (ноябрь 2011)</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fontScale="90000"/>
          </a:bodyPr>
          <a:lstStyle/>
          <a:p>
            <a:r>
              <a:rPr lang="ru-RU" sz="3600" b="1" dirty="0" smtClean="0"/>
              <a:t>Долгосрочная целевая программа</a:t>
            </a:r>
            <a:br>
              <a:rPr lang="ru-RU" sz="3600" b="1" dirty="0" smtClean="0"/>
            </a:br>
            <a:endParaRPr lang="ru-RU" sz="3600" b="1" dirty="0"/>
          </a:p>
        </p:txBody>
      </p:sp>
      <p:sp>
        <p:nvSpPr>
          <p:cNvPr id="9" name="Содержимое 8"/>
          <p:cNvSpPr>
            <a:spLocks noGrp="1"/>
          </p:cNvSpPr>
          <p:nvPr>
            <p:ph idx="1"/>
          </p:nvPr>
        </p:nvSpPr>
        <p:spPr>
          <a:xfrm>
            <a:off x="457200" y="1857364"/>
            <a:ext cx="8229600" cy="4268799"/>
          </a:xfrm>
        </p:spPr>
        <p:txBody>
          <a:bodyPr>
            <a:normAutofit/>
          </a:bodyPr>
          <a:lstStyle/>
          <a:p>
            <a:pPr>
              <a:buNone/>
            </a:pPr>
            <a:r>
              <a:rPr lang="ru-RU" dirty="0" smtClean="0"/>
              <a:t>	</a:t>
            </a:r>
            <a:r>
              <a:rPr lang="ru-RU" dirty="0" smtClean="0">
                <a:latin typeface="Times New Roman" pitchFamily="18" charset="0"/>
                <a:cs typeface="Times New Roman" pitchFamily="18" charset="0"/>
              </a:rPr>
              <a:t>«Оснащение учебным оборудованием общеобразовательных учреждений Красноярского края в соответствии с требованиями федерального государственного образовательного стандарта основного общего образования» на 2012–2014 годы»</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fontScale="90000"/>
          </a:bodyPr>
          <a:lstStyle/>
          <a:p>
            <a:r>
              <a:rPr lang="ru-RU" sz="3600" b="1" dirty="0" smtClean="0"/>
              <a:t>Обоснование программы</a:t>
            </a:r>
            <a:r>
              <a:rPr lang="ru-RU" sz="3600" dirty="0" smtClean="0"/>
              <a:t>.</a:t>
            </a:r>
            <a:br>
              <a:rPr lang="ru-RU" sz="3600" dirty="0" smtClean="0"/>
            </a:br>
            <a:endParaRPr lang="ru-RU" sz="3600" b="1" dirty="0"/>
          </a:p>
        </p:txBody>
      </p:sp>
      <p:sp>
        <p:nvSpPr>
          <p:cNvPr id="9" name="Содержимое 8"/>
          <p:cNvSpPr>
            <a:spLocks noGrp="1"/>
          </p:cNvSpPr>
          <p:nvPr>
            <p:ph idx="1"/>
          </p:nvPr>
        </p:nvSpPr>
        <p:spPr>
          <a:xfrm>
            <a:off x="457200" y="1857364"/>
            <a:ext cx="8229600" cy="4268799"/>
          </a:xfrm>
        </p:spPr>
        <p:txBody>
          <a:bodyPr>
            <a:normAutofit fontScale="70000" lnSpcReduction="20000"/>
          </a:bodyPr>
          <a:lstStyle/>
          <a:p>
            <a:r>
              <a:rPr lang="ru-RU" sz="3400" dirty="0" smtClean="0">
                <a:latin typeface="Times New Roman" pitchFamily="18" charset="0"/>
                <a:cs typeface="Times New Roman" pitchFamily="18" charset="0"/>
              </a:rPr>
              <a:t>Приказом Министерства образования и науки Российской Федерации от 17.12.2010 № 1897 был утвержден федеральный государственный образовательный стандарт основного общего образования, который вводится поэтапно, начиная с 2012 года. </a:t>
            </a:r>
          </a:p>
          <a:p>
            <a:r>
              <a:rPr lang="ru-RU" sz="3400" dirty="0" smtClean="0">
                <a:latin typeface="Times New Roman" pitchFamily="18" charset="0"/>
                <a:cs typeface="Times New Roman" pitchFamily="18" charset="0"/>
              </a:rPr>
              <a:t>Вместе с тем, действующий в настоящее время федеральный компонент государственных образовательных стандартов начального общего, основного общего, среднего (полного) общего образования, не содержит требований к условиям реализации основных образовательных программ, перечень учебного и компьютерного оборудования для оснащения общеобразовательных учреждений носит рекомендательный характер.</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fontScale="90000"/>
          </a:bodyPr>
          <a:lstStyle/>
          <a:p>
            <a:r>
              <a:rPr lang="ru-RU" sz="3600" b="1" dirty="0" smtClean="0"/>
              <a:t>Основная проблема.</a:t>
            </a:r>
            <a:r>
              <a:rPr lang="ru-RU" sz="3600" dirty="0" smtClean="0"/>
              <a:t/>
            </a:r>
            <a:br>
              <a:rPr lang="ru-RU" sz="3600" dirty="0" smtClean="0"/>
            </a:br>
            <a:endParaRPr lang="ru-RU" sz="3600" b="1" dirty="0"/>
          </a:p>
        </p:txBody>
      </p:sp>
      <p:sp>
        <p:nvSpPr>
          <p:cNvPr id="9" name="Содержимое 8"/>
          <p:cNvSpPr>
            <a:spLocks noGrp="1"/>
          </p:cNvSpPr>
          <p:nvPr>
            <p:ph idx="1"/>
          </p:nvPr>
        </p:nvSpPr>
        <p:spPr>
          <a:xfrm>
            <a:off x="457200" y="1857364"/>
            <a:ext cx="8229600" cy="4268799"/>
          </a:xfrm>
        </p:spPr>
        <p:txBody>
          <a:bodyPr>
            <a:normAutofit/>
          </a:bodyPr>
          <a:lstStyle/>
          <a:p>
            <a:pPr>
              <a:buNone/>
            </a:pPr>
            <a:r>
              <a:rPr lang="ru-RU" dirty="0" smtClean="0"/>
              <a:t>	</a:t>
            </a:r>
            <a:r>
              <a:rPr lang="ru-RU" dirty="0" smtClean="0">
                <a:latin typeface="Times New Roman" pitchFamily="18" charset="0"/>
                <a:cs typeface="Times New Roman" pitchFamily="18" charset="0"/>
              </a:rPr>
              <a:t>Основной проблемой общеобразовательных учреждений Красноярского края является отсутствие учебного оборудования, необходимого для соблюдения требований федерального государственного образовательного стандарта основного общего образования.</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fontScale="90000"/>
          </a:bodyPr>
          <a:lstStyle/>
          <a:p>
            <a:r>
              <a:rPr lang="ru-RU" sz="3600" b="1" dirty="0" smtClean="0"/>
              <a:t>Цель программы </a:t>
            </a:r>
            <a:r>
              <a:rPr lang="ru-RU" sz="3600" dirty="0" smtClean="0"/>
              <a:t/>
            </a:r>
            <a:br>
              <a:rPr lang="ru-RU" sz="3600" dirty="0" smtClean="0"/>
            </a:br>
            <a:endParaRPr lang="ru-RU" sz="3600" b="1" dirty="0"/>
          </a:p>
        </p:txBody>
      </p:sp>
      <p:sp>
        <p:nvSpPr>
          <p:cNvPr id="9" name="Содержимое 8"/>
          <p:cNvSpPr>
            <a:spLocks noGrp="1"/>
          </p:cNvSpPr>
          <p:nvPr>
            <p:ph idx="1"/>
          </p:nvPr>
        </p:nvSpPr>
        <p:spPr>
          <a:xfrm>
            <a:off x="457200" y="1857364"/>
            <a:ext cx="8229600" cy="4268799"/>
          </a:xfrm>
        </p:spPr>
        <p:txBody>
          <a:bodyPr>
            <a:normAutofit fontScale="92500" lnSpcReduction="10000"/>
          </a:bodyPr>
          <a:lstStyle/>
          <a:p>
            <a:pPr>
              <a:buNone/>
            </a:pPr>
            <a:r>
              <a:rPr lang="ru-RU" dirty="0" smtClean="0">
                <a:latin typeface="Times New Roman" pitchFamily="18" charset="0"/>
                <a:cs typeface="Times New Roman" pitchFamily="18" charset="0"/>
              </a:rPr>
              <a:t>	оснащение </a:t>
            </a:r>
            <a:r>
              <a:rPr lang="ru-RU" dirty="0" smtClean="0">
                <a:latin typeface="Times New Roman" pitchFamily="18" charset="0"/>
                <a:cs typeface="Times New Roman" pitchFamily="18" charset="0"/>
              </a:rPr>
              <a:t>лицеев, гимназий и общеобразовательных школ Красноярского края с численностью обучающихся до 200 человек включительно, реализующих основные общеобразовательные программы основного общего образования, учебным оборудованием, необходимым для соблюдения требований федерального государственного образовательного стандарта основного общего образования.</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0" y="6248400"/>
            <a:ext cx="9144000" cy="609600"/>
          </a:xfrm>
          <a:prstGeom prst="rect">
            <a:avLst/>
          </a:prstGeom>
          <a:noFill/>
          <a:ln w="9525">
            <a:noFill/>
            <a:miter lim="800000"/>
            <a:headEnd/>
            <a:tailEnd/>
          </a:ln>
          <a:effectLst/>
        </p:spPr>
      </p:pic>
      <p:pic>
        <p:nvPicPr>
          <p:cNvPr id="6" name="Picture 2"/>
          <p:cNvPicPr>
            <a:picLocks noChangeAspect="1" noChangeArrowheads="1"/>
          </p:cNvPicPr>
          <p:nvPr/>
        </p:nvPicPr>
        <p:blipFill>
          <a:blip r:embed="rId3" cstate="print"/>
          <a:srcRect/>
          <a:stretch>
            <a:fillRect/>
          </a:stretch>
        </p:blipFill>
        <p:spPr bwMode="auto">
          <a:xfrm>
            <a:off x="285720" y="142852"/>
            <a:ext cx="947310" cy="930190"/>
          </a:xfrm>
          <a:prstGeom prst="rect">
            <a:avLst/>
          </a:prstGeom>
          <a:noFill/>
          <a:ln w="9525">
            <a:noFill/>
            <a:miter lim="800000"/>
            <a:headEnd/>
            <a:tailEnd/>
          </a:ln>
          <a:effectLst/>
        </p:spPr>
      </p:pic>
      <p:sp>
        <p:nvSpPr>
          <p:cNvPr id="8" name="Заголовок 7"/>
          <p:cNvSpPr>
            <a:spLocks noGrp="1"/>
          </p:cNvSpPr>
          <p:nvPr>
            <p:ph type="title"/>
          </p:nvPr>
        </p:nvSpPr>
        <p:spPr>
          <a:xfrm>
            <a:off x="1571604" y="274638"/>
            <a:ext cx="7115196" cy="1154098"/>
          </a:xfrm>
        </p:spPr>
        <p:txBody>
          <a:bodyPr>
            <a:normAutofit fontScale="90000"/>
          </a:bodyPr>
          <a:lstStyle/>
          <a:p>
            <a:r>
              <a:rPr lang="ru-RU" sz="3600" b="1" dirty="0" smtClean="0"/>
              <a:t/>
            </a:r>
            <a:br>
              <a:rPr lang="ru-RU" sz="3600" b="1" dirty="0" smtClean="0"/>
            </a:br>
            <a:r>
              <a:rPr lang="ru-RU" sz="3600" b="1" dirty="0" smtClean="0"/>
              <a:t>Объемы и источники финансирования.</a:t>
            </a:r>
            <a:r>
              <a:rPr lang="ru-RU" sz="3600" dirty="0" smtClean="0"/>
              <a:t/>
            </a:r>
            <a:br>
              <a:rPr lang="ru-RU" sz="3600" dirty="0" smtClean="0"/>
            </a:br>
            <a:endParaRPr lang="ru-RU" sz="3600" b="1" dirty="0"/>
          </a:p>
        </p:txBody>
      </p:sp>
      <p:sp>
        <p:nvSpPr>
          <p:cNvPr id="9" name="Содержимое 8"/>
          <p:cNvSpPr>
            <a:spLocks noGrp="1"/>
          </p:cNvSpPr>
          <p:nvPr>
            <p:ph idx="1"/>
          </p:nvPr>
        </p:nvSpPr>
        <p:spPr>
          <a:xfrm>
            <a:off x="457200" y="1857364"/>
            <a:ext cx="8229600" cy="4268799"/>
          </a:xfrm>
        </p:spPr>
        <p:txBody>
          <a:bodyPr>
            <a:normAutofit/>
          </a:bodyPr>
          <a:lstStyle/>
          <a:p>
            <a:pPr>
              <a:buNone/>
            </a:pPr>
            <a:r>
              <a:rPr lang="ru-RU" dirty="0" smtClean="0"/>
              <a:t>	</a:t>
            </a:r>
            <a:r>
              <a:rPr lang="ru-RU" dirty="0" smtClean="0">
                <a:latin typeface="Times New Roman" pitchFamily="18" charset="0"/>
                <a:cs typeface="Times New Roman" pitchFamily="18" charset="0"/>
              </a:rPr>
              <a:t>Средства </a:t>
            </a:r>
            <a:r>
              <a:rPr lang="ru-RU" dirty="0" smtClean="0">
                <a:latin typeface="Times New Roman" pitchFamily="18" charset="0"/>
                <a:cs typeface="Times New Roman" pitchFamily="18" charset="0"/>
              </a:rPr>
              <a:t>краевого бюджета в сумме 330 000,0 тыс. рублей, в том числе по годам:</a:t>
            </a:r>
          </a:p>
          <a:p>
            <a:r>
              <a:rPr lang="ru-RU" dirty="0" smtClean="0">
                <a:latin typeface="Times New Roman" pitchFamily="18" charset="0"/>
                <a:cs typeface="Times New Roman" pitchFamily="18" charset="0"/>
              </a:rPr>
              <a:t>2012 г. – 110 000,0 тыс. рублей;</a:t>
            </a:r>
          </a:p>
          <a:p>
            <a:r>
              <a:rPr lang="ru-RU" dirty="0" smtClean="0">
                <a:latin typeface="Times New Roman" pitchFamily="18" charset="0"/>
                <a:cs typeface="Times New Roman" pitchFamily="18" charset="0"/>
              </a:rPr>
              <a:t>2013 г. – 110 000,0 тыс. рублей;</a:t>
            </a:r>
          </a:p>
          <a:p>
            <a:r>
              <a:rPr lang="ru-RU" dirty="0" smtClean="0">
                <a:latin typeface="Times New Roman" pitchFamily="18" charset="0"/>
                <a:cs typeface="Times New Roman" pitchFamily="18" charset="0"/>
              </a:rPr>
              <a:t>2014 г. – 110 000,0 тыс. рублей</a:t>
            </a:r>
          </a:p>
          <a:p>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985</TotalTime>
  <Words>383</Words>
  <Application>Microsoft Office PowerPoint</Application>
  <PresentationFormat>Экран (4:3)</PresentationFormat>
  <Paragraphs>69</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Организация введения ФГОС ООО  в общеобразовательных учреждениях Красноярского края</vt:lpstr>
      <vt:lpstr>Нормативно – правовая база</vt:lpstr>
      <vt:lpstr> Приказ министерства образования и науки Красноярского края № 195-04/2  от 07.10.2011 </vt:lpstr>
      <vt:lpstr>План мероприятий</vt:lpstr>
      <vt:lpstr>Долгосрочная целевая программа </vt:lpstr>
      <vt:lpstr>Обоснование программы. </vt:lpstr>
      <vt:lpstr>Основная проблема. </vt:lpstr>
      <vt:lpstr>Цель программы  </vt:lpstr>
      <vt:lpstr> Объемы и источники финансирования. </vt:lpstr>
      <vt:lpstr>Мероприятия программы 2012 г.</vt:lpstr>
      <vt:lpstr>Мероприятия программы 2012 г.</vt:lpstr>
      <vt:lpstr>Мероприятия программы 2012 г.</vt:lpstr>
      <vt:lpstr>Мероприятия программы 2013 г. </vt:lpstr>
      <vt:lpstr>Мероприятия программы 2014 г.</vt:lpstr>
      <vt:lpstr>Федеральный бюджет 2012 г.</vt:lpstr>
      <vt:lpstr>Результат реализации программы</vt:lpstr>
      <vt:lpstr>Апробация оборудования</vt:lpstr>
      <vt:lpstr>Для участия в конкурсном отборе муниципальные образования</vt:lpstr>
      <vt:lpstr>Итоги конкурса</vt:lpstr>
      <vt:lpstr>Итог апробации</vt:lpstr>
      <vt:lpstr>Слайд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Мелькикян Марина Аркадьевна</dc:creator>
  <cp:lastModifiedBy>gridasova</cp:lastModifiedBy>
  <cp:revision>121</cp:revision>
  <dcterms:created xsi:type="dcterms:W3CDTF">2011-03-04T05:46:20Z</dcterms:created>
  <dcterms:modified xsi:type="dcterms:W3CDTF">2011-10-18T00:51:19Z</dcterms:modified>
</cp:coreProperties>
</file>